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67" r:id="rId3"/>
    <p:sldId id="277" r:id="rId4"/>
    <p:sldId id="313" r:id="rId5"/>
    <p:sldId id="278" r:id="rId6"/>
    <p:sldId id="285" r:id="rId7"/>
    <p:sldId id="292" r:id="rId8"/>
    <p:sldId id="298" r:id="rId9"/>
    <p:sldId id="299" r:id="rId10"/>
    <p:sldId id="294" r:id="rId11"/>
    <p:sldId id="293" r:id="rId12"/>
    <p:sldId id="295" r:id="rId13"/>
    <p:sldId id="296" r:id="rId14"/>
    <p:sldId id="281" r:id="rId15"/>
    <p:sldId id="312" r:id="rId16"/>
    <p:sldId id="323" r:id="rId17"/>
    <p:sldId id="316" r:id="rId1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PT Sans Narrow" panose="020B0506020203020204" pitchFamily="34" charset="0"/>
      <p:regular r:id="rId25"/>
      <p:bold r:id="rId2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2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BC2D-34F9-45B7-A4F2-3EEAA50D3FD8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2DEB3AA-5BD4-4ADC-B2F7-851474138FBD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BBE62A2D-4AC4-4DB3-86D3-27F636031441}" type="parTrans" cxnId="{38FBE8F4-AD7D-40E8-A9FC-68B8F062ADE4}">
      <dgm:prSet/>
      <dgm:spPr/>
      <dgm:t>
        <a:bodyPr/>
        <a:lstStyle/>
        <a:p>
          <a:endParaRPr lang="en-US"/>
        </a:p>
      </dgm:t>
    </dgm:pt>
    <dgm:pt modelId="{154BA1F3-F683-4725-8D7F-AFE8909EE9BF}" type="sibTrans" cxnId="{38FBE8F4-AD7D-40E8-A9FC-68B8F062ADE4}">
      <dgm:prSet/>
      <dgm:spPr/>
      <dgm:t>
        <a:bodyPr/>
        <a:lstStyle/>
        <a:p>
          <a:endParaRPr lang="en-US"/>
        </a:p>
      </dgm:t>
    </dgm:pt>
    <dgm:pt modelId="{2F870D85-A211-4D40-8B1B-6CE3DE9D1B8D}">
      <dgm:prSet phldrT="[Text]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Apple-I phone-touchscreen</a:t>
          </a:r>
        </a:p>
      </dgm:t>
    </dgm:pt>
    <dgm:pt modelId="{FE3D3989-03BB-4A45-8CA2-28116EF5B924}" type="parTrans" cxnId="{B3D1CACF-BC8F-4930-8BEE-69E1A6C47915}">
      <dgm:prSet/>
      <dgm:spPr/>
      <dgm:t>
        <a:bodyPr/>
        <a:lstStyle/>
        <a:p>
          <a:endParaRPr lang="en-US"/>
        </a:p>
      </dgm:t>
    </dgm:pt>
    <dgm:pt modelId="{784F3C8C-455A-4C99-87E6-71B6939ACB6B}" type="sibTrans" cxnId="{B3D1CACF-BC8F-4930-8BEE-69E1A6C47915}">
      <dgm:prSet/>
      <dgm:spPr/>
      <dgm:t>
        <a:bodyPr/>
        <a:lstStyle/>
        <a:p>
          <a:endParaRPr lang="en-US"/>
        </a:p>
      </dgm:t>
    </dgm:pt>
    <dgm:pt modelId="{4280CCB7-F644-4023-AC96-371B515B945D}">
      <dgm:prSet phldrT="[Text]"/>
      <dgm:spPr/>
      <dgm:t>
        <a:bodyPr/>
        <a:lstStyle/>
        <a:p>
          <a:r>
            <a:rPr lang="en-US" dirty="0"/>
            <a:t>Follower</a:t>
          </a:r>
        </a:p>
      </dgm:t>
    </dgm:pt>
    <dgm:pt modelId="{0F40B599-716D-412C-BCE1-0EDD175B85DC}" type="parTrans" cxnId="{5DB43D84-CCDB-4BC7-9333-6082CF994F34}">
      <dgm:prSet/>
      <dgm:spPr/>
      <dgm:t>
        <a:bodyPr/>
        <a:lstStyle/>
        <a:p>
          <a:endParaRPr lang="en-US"/>
        </a:p>
      </dgm:t>
    </dgm:pt>
    <dgm:pt modelId="{B9F149AE-B223-44D8-ACF5-8D7187F53422}" type="sibTrans" cxnId="{5DB43D84-CCDB-4BC7-9333-6082CF994F34}">
      <dgm:prSet/>
      <dgm:spPr/>
      <dgm:t>
        <a:bodyPr/>
        <a:lstStyle/>
        <a:p>
          <a:endParaRPr lang="en-US"/>
        </a:p>
      </dgm:t>
    </dgm:pt>
    <dgm:pt modelId="{E025AD38-C117-49FB-A459-42A80503779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Samsung, </a:t>
          </a:r>
          <a:r>
            <a:rPr lang="en-US" b="0" i="0" dirty="0" err="1">
              <a:solidFill>
                <a:srgbClr val="FF0000"/>
              </a:solidFill>
            </a:rPr>
            <a:t>Xiaomi</a:t>
          </a:r>
          <a:endParaRPr lang="en-US" dirty="0">
            <a:solidFill>
              <a:srgbClr val="FF0000"/>
            </a:solidFill>
          </a:endParaRPr>
        </a:p>
      </dgm:t>
    </dgm:pt>
    <dgm:pt modelId="{94A391BC-0C75-4A74-81E8-158A969E5036}" type="parTrans" cxnId="{0E388302-E728-4330-91ED-B1E486AF2271}">
      <dgm:prSet/>
      <dgm:spPr/>
      <dgm:t>
        <a:bodyPr/>
        <a:lstStyle/>
        <a:p>
          <a:endParaRPr lang="en-US"/>
        </a:p>
      </dgm:t>
    </dgm:pt>
    <dgm:pt modelId="{E8E28AF9-F6BE-469B-B819-242FC88E3275}" type="sibTrans" cxnId="{0E388302-E728-4330-91ED-B1E486AF2271}">
      <dgm:prSet/>
      <dgm:spPr/>
      <dgm:t>
        <a:bodyPr/>
        <a:lstStyle/>
        <a:p>
          <a:endParaRPr lang="en-US"/>
        </a:p>
      </dgm:t>
    </dgm:pt>
    <dgm:pt modelId="{31E6CDE4-1998-492A-866A-9EAC4C721E24}" type="pres">
      <dgm:prSet presAssocID="{E8F4BC2D-34F9-45B7-A4F2-3EEAA50D3FD8}" presName="Name0" presStyleCnt="0">
        <dgm:presLayoutVars>
          <dgm:dir/>
          <dgm:animLvl val="lvl"/>
          <dgm:resizeHandles val="exact"/>
        </dgm:presLayoutVars>
      </dgm:prSet>
      <dgm:spPr/>
    </dgm:pt>
    <dgm:pt modelId="{95DD89EA-33E8-4087-9DE2-98DEE5B5FD19}" type="pres">
      <dgm:prSet presAssocID="{52DEB3AA-5BD4-4ADC-B2F7-851474138FBD}" presName="linNode" presStyleCnt="0"/>
      <dgm:spPr/>
    </dgm:pt>
    <dgm:pt modelId="{2A1DEFA7-5365-441D-A388-37E5EE31C3A0}" type="pres">
      <dgm:prSet presAssocID="{52DEB3AA-5BD4-4ADC-B2F7-851474138FB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6C8BBECC-F5E6-4077-870A-6BF3639DE1EB}" type="pres">
      <dgm:prSet presAssocID="{52DEB3AA-5BD4-4ADC-B2F7-851474138FBD}" presName="descendantText" presStyleLbl="alignAccFollowNode1" presStyleIdx="0" presStyleCnt="2">
        <dgm:presLayoutVars>
          <dgm:bulletEnabled val="1"/>
        </dgm:presLayoutVars>
      </dgm:prSet>
      <dgm:spPr/>
    </dgm:pt>
    <dgm:pt modelId="{2F75DCCC-0462-42BB-BFA4-C9E7791EF6D6}" type="pres">
      <dgm:prSet presAssocID="{154BA1F3-F683-4725-8D7F-AFE8909EE9BF}" presName="sp" presStyleCnt="0"/>
      <dgm:spPr/>
    </dgm:pt>
    <dgm:pt modelId="{E4BC3124-41A8-4F6F-92E6-B2D5FC12F05C}" type="pres">
      <dgm:prSet presAssocID="{4280CCB7-F644-4023-AC96-371B515B945D}" presName="linNode" presStyleCnt="0"/>
      <dgm:spPr/>
    </dgm:pt>
    <dgm:pt modelId="{5C7D2FC6-29F1-4A8A-AA57-04E38CECC31F}" type="pres">
      <dgm:prSet presAssocID="{4280CCB7-F644-4023-AC96-371B515B945D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6061FE5-AC81-4538-82BB-05595BCC9C2F}" type="pres">
      <dgm:prSet presAssocID="{4280CCB7-F644-4023-AC96-371B515B945D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E388302-E728-4330-91ED-B1E486AF2271}" srcId="{4280CCB7-F644-4023-AC96-371B515B945D}" destId="{E025AD38-C117-49FB-A459-42A805037793}" srcOrd="0" destOrd="0" parTransId="{94A391BC-0C75-4A74-81E8-158A969E5036}" sibTransId="{E8E28AF9-F6BE-469B-B819-242FC88E3275}"/>
    <dgm:cxn modelId="{A5D24065-100E-4A5D-969D-ACC0BD0FC4B6}" type="presOf" srcId="{2F870D85-A211-4D40-8B1B-6CE3DE9D1B8D}" destId="{6C8BBECC-F5E6-4077-870A-6BF3639DE1EB}" srcOrd="0" destOrd="0" presId="urn:microsoft.com/office/officeart/2005/8/layout/vList5"/>
    <dgm:cxn modelId="{5DB43D84-CCDB-4BC7-9333-6082CF994F34}" srcId="{E8F4BC2D-34F9-45B7-A4F2-3EEAA50D3FD8}" destId="{4280CCB7-F644-4023-AC96-371B515B945D}" srcOrd="1" destOrd="0" parTransId="{0F40B599-716D-412C-BCE1-0EDD175B85DC}" sibTransId="{B9F149AE-B223-44D8-ACF5-8D7187F53422}"/>
    <dgm:cxn modelId="{938EA69E-674A-4DFE-AC38-8C4445CAACE6}" type="presOf" srcId="{E025AD38-C117-49FB-A459-42A805037793}" destId="{A6061FE5-AC81-4538-82BB-05595BCC9C2F}" srcOrd="0" destOrd="0" presId="urn:microsoft.com/office/officeart/2005/8/layout/vList5"/>
    <dgm:cxn modelId="{48D0D4A7-E135-44FE-9D6F-6C5EA2D22E50}" type="presOf" srcId="{52DEB3AA-5BD4-4ADC-B2F7-851474138FBD}" destId="{2A1DEFA7-5365-441D-A388-37E5EE31C3A0}" srcOrd="0" destOrd="0" presId="urn:microsoft.com/office/officeart/2005/8/layout/vList5"/>
    <dgm:cxn modelId="{320233BE-DF31-4B44-BEE8-BB3F20A88C2B}" type="presOf" srcId="{4280CCB7-F644-4023-AC96-371B515B945D}" destId="{5C7D2FC6-29F1-4A8A-AA57-04E38CECC31F}" srcOrd="0" destOrd="0" presId="urn:microsoft.com/office/officeart/2005/8/layout/vList5"/>
    <dgm:cxn modelId="{B86EA1C4-3090-4CA7-AFB1-73696BB0BEAE}" type="presOf" srcId="{E8F4BC2D-34F9-45B7-A4F2-3EEAA50D3FD8}" destId="{31E6CDE4-1998-492A-866A-9EAC4C721E24}" srcOrd="0" destOrd="0" presId="urn:microsoft.com/office/officeart/2005/8/layout/vList5"/>
    <dgm:cxn modelId="{B3D1CACF-BC8F-4930-8BEE-69E1A6C47915}" srcId="{52DEB3AA-5BD4-4ADC-B2F7-851474138FBD}" destId="{2F870D85-A211-4D40-8B1B-6CE3DE9D1B8D}" srcOrd="0" destOrd="0" parTransId="{FE3D3989-03BB-4A45-8CA2-28116EF5B924}" sibTransId="{784F3C8C-455A-4C99-87E6-71B6939ACB6B}"/>
    <dgm:cxn modelId="{38FBE8F4-AD7D-40E8-A9FC-68B8F062ADE4}" srcId="{E8F4BC2D-34F9-45B7-A4F2-3EEAA50D3FD8}" destId="{52DEB3AA-5BD4-4ADC-B2F7-851474138FBD}" srcOrd="0" destOrd="0" parTransId="{BBE62A2D-4AC4-4DB3-86D3-27F636031441}" sibTransId="{154BA1F3-F683-4725-8D7F-AFE8909EE9BF}"/>
    <dgm:cxn modelId="{75C4FEBE-A0F7-41C5-AE43-CB0B32D93EDF}" type="presParOf" srcId="{31E6CDE4-1998-492A-866A-9EAC4C721E24}" destId="{95DD89EA-33E8-4087-9DE2-98DEE5B5FD19}" srcOrd="0" destOrd="0" presId="urn:microsoft.com/office/officeart/2005/8/layout/vList5"/>
    <dgm:cxn modelId="{AC97C778-F6D8-4D68-8B7D-E74B78AA8114}" type="presParOf" srcId="{95DD89EA-33E8-4087-9DE2-98DEE5B5FD19}" destId="{2A1DEFA7-5365-441D-A388-37E5EE31C3A0}" srcOrd="0" destOrd="0" presId="urn:microsoft.com/office/officeart/2005/8/layout/vList5"/>
    <dgm:cxn modelId="{AA3DFB6E-DDB4-4F14-BDE4-D608F342B650}" type="presParOf" srcId="{95DD89EA-33E8-4087-9DE2-98DEE5B5FD19}" destId="{6C8BBECC-F5E6-4077-870A-6BF3639DE1EB}" srcOrd="1" destOrd="0" presId="urn:microsoft.com/office/officeart/2005/8/layout/vList5"/>
    <dgm:cxn modelId="{7053BEC2-B508-4234-A024-6A23C887D63A}" type="presParOf" srcId="{31E6CDE4-1998-492A-866A-9EAC4C721E24}" destId="{2F75DCCC-0462-42BB-BFA4-C9E7791EF6D6}" srcOrd="1" destOrd="0" presId="urn:microsoft.com/office/officeart/2005/8/layout/vList5"/>
    <dgm:cxn modelId="{D82F766D-5FF0-4D26-A4B2-729F8D17273A}" type="presParOf" srcId="{31E6CDE4-1998-492A-866A-9EAC4C721E24}" destId="{E4BC3124-41A8-4F6F-92E6-B2D5FC12F05C}" srcOrd="2" destOrd="0" presId="urn:microsoft.com/office/officeart/2005/8/layout/vList5"/>
    <dgm:cxn modelId="{1DAD2849-7137-47CE-9869-1A8514A86947}" type="presParOf" srcId="{E4BC3124-41A8-4F6F-92E6-B2D5FC12F05C}" destId="{5C7D2FC6-29F1-4A8A-AA57-04E38CECC31F}" srcOrd="0" destOrd="0" presId="urn:microsoft.com/office/officeart/2005/8/layout/vList5"/>
    <dgm:cxn modelId="{4073EFEA-044E-4952-A138-95C540243987}" type="presParOf" srcId="{E4BC3124-41A8-4F6F-92E6-B2D5FC12F05C}" destId="{A6061FE5-AC81-4538-82BB-05595BCC9C2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BECC-F5E6-4077-870A-6BF3639DE1EB}">
      <dsp:nvSpPr>
        <dsp:cNvPr id="0" name=""/>
        <dsp:cNvSpPr/>
      </dsp:nvSpPr>
      <dsp:spPr>
        <a:xfrm rot="5400000">
          <a:off x="2249982" y="-836019"/>
          <a:ext cx="571657" cy="238664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0000"/>
              </a:solidFill>
            </a:rPr>
            <a:t>Apple-I phone-touchscreen</a:t>
          </a:r>
        </a:p>
      </dsp:txBody>
      <dsp:txXfrm rot="-5400000">
        <a:off x="1342488" y="99381"/>
        <a:ext cx="2358739" cy="515845"/>
      </dsp:txXfrm>
    </dsp:sp>
    <dsp:sp modelId="{2A1DEFA7-5365-441D-A388-37E5EE31C3A0}">
      <dsp:nvSpPr>
        <dsp:cNvPr id="0" name=""/>
        <dsp:cNvSpPr/>
      </dsp:nvSpPr>
      <dsp:spPr>
        <a:xfrm>
          <a:off x="0" y="17"/>
          <a:ext cx="1342488" cy="7145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Leader</a:t>
          </a:r>
        </a:p>
      </dsp:txBody>
      <dsp:txXfrm>
        <a:off x="34882" y="34899"/>
        <a:ext cx="1272724" cy="644807"/>
      </dsp:txXfrm>
    </dsp:sp>
    <dsp:sp modelId="{A6061FE5-AC81-4538-82BB-05595BCC9C2F}">
      <dsp:nvSpPr>
        <dsp:cNvPr id="0" name=""/>
        <dsp:cNvSpPr/>
      </dsp:nvSpPr>
      <dsp:spPr>
        <a:xfrm rot="5400000">
          <a:off x="2249982" y="-85719"/>
          <a:ext cx="571657" cy="2386645"/>
        </a:xfrm>
        <a:prstGeom prst="round2SameRect">
          <a:avLst/>
        </a:prstGeom>
        <a:solidFill>
          <a:schemeClr val="accent4">
            <a:tint val="40000"/>
            <a:alpha val="90000"/>
            <a:hueOff val="16144887"/>
            <a:satOff val="-59030"/>
            <a:lumOff val="415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6144887"/>
              <a:satOff val="-59030"/>
              <a:lumOff val="4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0000"/>
              </a:solidFill>
            </a:rPr>
            <a:t>Samsung, </a:t>
          </a:r>
          <a:r>
            <a:rPr lang="en-US" sz="1700" b="0" i="0" kern="1200" dirty="0" err="1">
              <a:solidFill>
                <a:srgbClr val="FF0000"/>
              </a:solidFill>
            </a:rPr>
            <a:t>Xiaomi</a:t>
          </a:r>
          <a:endParaRPr lang="en-US" sz="1700" kern="1200" dirty="0">
            <a:solidFill>
              <a:srgbClr val="FF0000"/>
            </a:solidFill>
          </a:endParaRPr>
        </a:p>
      </dsp:txBody>
      <dsp:txXfrm rot="-5400000">
        <a:off x="1342488" y="849681"/>
        <a:ext cx="2358739" cy="515845"/>
      </dsp:txXfrm>
    </dsp:sp>
    <dsp:sp modelId="{5C7D2FC6-29F1-4A8A-AA57-04E38CECC31F}">
      <dsp:nvSpPr>
        <dsp:cNvPr id="0" name=""/>
        <dsp:cNvSpPr/>
      </dsp:nvSpPr>
      <dsp:spPr>
        <a:xfrm>
          <a:off x="0" y="750317"/>
          <a:ext cx="1342488" cy="714571"/>
        </a:xfrm>
        <a:prstGeom prst="roundRect">
          <a:avLst/>
        </a:prstGeom>
        <a:gradFill rotWithShape="0">
          <a:gsLst>
            <a:gs pos="0">
              <a:schemeClr val="accent4">
                <a:hueOff val="15332373"/>
                <a:satOff val="-53061"/>
                <a:lumOff val="211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5332373"/>
                <a:satOff val="-53061"/>
                <a:lumOff val="211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Follower</a:t>
          </a:r>
        </a:p>
      </dsp:txBody>
      <dsp:txXfrm>
        <a:off x="34882" y="785199"/>
        <a:ext cx="1272724" cy="644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7382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512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7007735" y="3176887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Shape 10"/>
          <p:cNvCxnSpPr/>
          <p:nvPr/>
        </p:nvCxnSpPr>
        <p:spPr>
          <a:xfrm>
            <a:off x="1575034" y="3158251"/>
            <a:ext cx="562199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" name="Shape 11"/>
          <p:cNvGrpSpPr/>
          <p:nvPr/>
        </p:nvGrpSpPr>
        <p:grpSpPr>
          <a:xfrm>
            <a:off x="1004143" y="1022025"/>
            <a:ext cx="7136667" cy="152400"/>
            <a:chOff x="1346428" y="1011300"/>
            <a:chExt cx="6452100" cy="152400"/>
          </a:xfrm>
        </p:grpSpPr>
        <p:cxnSp>
          <p:nvCxnSpPr>
            <p:cNvPr id="12" name="Shape 12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" name="Shape 14"/>
          <p:cNvGrpSpPr/>
          <p:nvPr/>
        </p:nvGrpSpPr>
        <p:grpSpPr>
          <a:xfrm>
            <a:off x="1004150" y="3969100"/>
            <a:ext cx="7136667" cy="152400"/>
            <a:chOff x="1346435" y="3969087"/>
            <a:chExt cx="6452100" cy="152400"/>
          </a:xfrm>
        </p:grpSpPr>
        <p:cxnSp>
          <p:nvCxnSpPr>
            <p:cNvPr id="15" name="Shape 15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/>
          <a:lstStyle/>
          <a:p>
            <a:fld id="{A9FF7C84-8295-4476-B6CB-BA07A71DA9D7}" type="datetimeFigureOut">
              <a:rPr lang="en-GB" smtClean="0"/>
              <a:t>04/04/2026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71C8-9BF7-4B60-8AC5-A3CCA24E88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8915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899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599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599" cy="1538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599" cy="1071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6398091-6997-4FD6-B955-11717126F55F}" type="datetimeFigureOut">
              <a:rPr lang="en-US" smtClean="0"/>
              <a:t>04-Apr-26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69E89-0822-4A76-BEBA-7E4721B64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094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70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599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7" r:id="rId8"/>
    <p:sldLayoutId id="2147483661" r:id="rId9"/>
    <p:sldLayoutId id="2147483662" r:id="rId10"/>
  </p:sldLayoutIdLst>
  <p:transition spd="slow">
    <p:randomBar dir="vert"/>
  </p:transition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WHY</a:t>
            </a:r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4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/>
              <a:t>Study in Details</a:t>
            </a:r>
            <a:endParaRPr dirty="0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Titan\Pictures\4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750" y="0"/>
            <a:ext cx="7996542" cy="50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656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Titan\Pictures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50" y="52180"/>
            <a:ext cx="7966749" cy="50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42111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tan\Pictures\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69" y="40017"/>
            <a:ext cx="8100931" cy="50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itan\Downloads\excel\new-google-logo-knockof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234" y="2189691"/>
            <a:ext cx="3676650" cy="14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6850" y="4114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1998</a:t>
            </a:r>
          </a:p>
        </p:txBody>
      </p:sp>
    </p:spTree>
    <p:extLst>
      <p:ext uri="{BB962C8B-B14F-4D97-AF65-F5344CB8AC3E}">
        <p14:creationId xmlns:p14="http://schemas.microsoft.com/office/powerpoint/2010/main" val="4735012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itan\Pictures\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811597" cy="506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itan\Downloads\excel\316713F400000578-3456401-image-a-1_14560074004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998" y="1157288"/>
            <a:ext cx="30956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itan\Downloads\excel\patanjali-logo-179E4B4F29-seeklogo.co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8165" y="4106041"/>
            <a:ext cx="2585490" cy="72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48487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lcsnap-2017-06-23-22h41m33s8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" y="-127000"/>
            <a:ext cx="9144000" cy="52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261257" y="2957804"/>
            <a:ext cx="1726163" cy="494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Successful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60840" y="2962469"/>
            <a:ext cx="2883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Benefits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Save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Avoid unnecessary 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Avoid Mistakes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Increase Chances of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9023" y="1434164"/>
            <a:ext cx="1260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Execution Excellence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50767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Follow</a:t>
            </a:r>
            <a:br>
              <a:rPr lang="en-US" sz="3200" dirty="0"/>
            </a:br>
            <a:r>
              <a:rPr lang="en-US" sz="3200" dirty="0"/>
              <a:t>Successful Peoples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148445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Proven Moldes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(SMARTCUT) </a:t>
            </a:r>
            <a:endParaRPr lang="en-US" sz="3600" b="1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64237228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Successful Models ,Concept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87199"/>
            <a:ext cx="4572000" cy="3731791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DISC Model </a:t>
            </a:r>
          </a:p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The Myers-Briggs Type Indicator</a:t>
            </a:r>
            <a:r>
              <a:rPr lang="en-GB" b="1" baseline="30000" dirty="0">
                <a:solidFill>
                  <a:schemeClr val="bg2"/>
                </a:solidFill>
              </a:rPr>
              <a:t>®</a:t>
            </a:r>
            <a:r>
              <a:rPr lang="en-GB" b="1" dirty="0">
                <a:solidFill>
                  <a:schemeClr val="bg2"/>
                </a:solidFill>
              </a:rPr>
              <a:t> (MBTI</a:t>
            </a:r>
            <a:r>
              <a:rPr lang="en-GB" b="1" baseline="30000" dirty="0">
                <a:solidFill>
                  <a:schemeClr val="bg2"/>
                </a:solidFill>
              </a:rPr>
              <a:t>®</a:t>
            </a:r>
            <a:r>
              <a:rPr lang="en-GB" b="1" dirty="0">
                <a:solidFill>
                  <a:schemeClr val="bg2"/>
                </a:solidFill>
              </a:rPr>
              <a:t>) </a:t>
            </a:r>
          </a:p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The Behavioural Formula</a:t>
            </a:r>
          </a:p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The </a:t>
            </a:r>
            <a:r>
              <a:rPr lang="en-GB" b="1" dirty="0" err="1">
                <a:solidFill>
                  <a:schemeClr val="bg2"/>
                </a:solidFill>
              </a:rPr>
              <a:t>Johari</a:t>
            </a:r>
            <a:r>
              <a:rPr lang="en-GB" b="1" dirty="0">
                <a:solidFill>
                  <a:schemeClr val="bg2"/>
                </a:solidFill>
              </a:rPr>
              <a:t> window </a:t>
            </a:r>
          </a:p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The Situational Leadership® Model</a:t>
            </a:r>
          </a:p>
          <a:p>
            <a:pPr marL="257175" indent="-257175">
              <a:lnSpc>
                <a:spcPct val="250000"/>
              </a:lnSpc>
              <a:buFont typeface="+mj-lt"/>
              <a:buAutoNum type="arabicPeriod"/>
            </a:pPr>
            <a:r>
              <a:rPr lang="en-GB" b="1" dirty="0">
                <a:solidFill>
                  <a:schemeClr val="bg2"/>
                </a:solidFill>
              </a:rPr>
              <a:t>Belbin Team Roles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0" y="1511341"/>
            <a:ext cx="4572000" cy="308546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>
                <a:solidFill>
                  <a:schemeClr val="bg2"/>
                </a:solidFill>
              </a:rPr>
              <a:t>M,V,V (Mission ,Vision Value) 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>
                <a:solidFill>
                  <a:schemeClr val="bg2"/>
                </a:solidFill>
              </a:rPr>
              <a:t>Business Model Canvas 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>
                <a:solidFill>
                  <a:schemeClr val="bg2"/>
                </a:solidFill>
              </a:rPr>
              <a:t>Goal Setting,PDCA,5 Why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 err="1">
                <a:solidFill>
                  <a:schemeClr val="bg2"/>
                </a:solidFill>
              </a:rPr>
              <a:t>Hoshin</a:t>
            </a:r>
            <a:r>
              <a:rPr lang="en-GB" b="1" dirty="0">
                <a:solidFill>
                  <a:schemeClr val="bg2"/>
                </a:solidFill>
              </a:rPr>
              <a:t> </a:t>
            </a:r>
            <a:r>
              <a:rPr lang="en-GB" b="1" dirty="0" err="1">
                <a:solidFill>
                  <a:schemeClr val="bg2"/>
                </a:solidFill>
              </a:rPr>
              <a:t>Kanri</a:t>
            </a:r>
            <a:r>
              <a:rPr lang="en-GB" b="1" dirty="0">
                <a:solidFill>
                  <a:schemeClr val="bg2"/>
                </a:solidFill>
              </a:rPr>
              <a:t> 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>
                <a:solidFill>
                  <a:schemeClr val="bg2"/>
                </a:solidFill>
              </a:rPr>
              <a:t>SWOT,TOWS analysis</a:t>
            </a:r>
          </a:p>
          <a:p>
            <a:pPr marL="257175" indent="-257175">
              <a:lnSpc>
                <a:spcPct val="200000"/>
              </a:lnSpc>
              <a:buFont typeface="+mj-lt"/>
              <a:buAutoNum type="arabicPeriod" startAt="7"/>
            </a:pPr>
            <a:r>
              <a:rPr lang="en-GB" b="1" dirty="0">
                <a:solidFill>
                  <a:schemeClr val="bg2"/>
                </a:solidFill>
              </a:rPr>
              <a:t>OJT</a:t>
            </a:r>
          </a:p>
          <a:p>
            <a:endParaRPr lang="en-GB" dirty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3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analysis more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Successful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Autobiography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Podcast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46789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analyzing?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7700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Why we should study training materials in details?</a:t>
            </a:r>
          </a:p>
        </p:txBody>
      </p:sp>
    </p:spTree>
    <p:extLst>
      <p:ext uri="{BB962C8B-B14F-4D97-AF65-F5344CB8AC3E}">
        <p14:creationId xmlns:p14="http://schemas.microsoft.com/office/powerpoint/2010/main" val="328766841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78" y="0"/>
            <a:ext cx="8520599" cy="707399"/>
          </a:xfrm>
        </p:spPr>
        <p:txBody>
          <a:bodyPr/>
          <a:lstStyle/>
          <a:p>
            <a:r>
              <a:rPr lang="en-US" dirty="0"/>
              <a:t>Real Life Scenario</a:t>
            </a:r>
          </a:p>
        </p:txBody>
      </p:sp>
      <p:pic>
        <p:nvPicPr>
          <p:cNvPr id="1026" name="Picture 2" descr="C:\Users\Titan\Pictures\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290" y="1072736"/>
            <a:ext cx="8910734" cy="39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7878" y="629666"/>
                <a:ext cx="1491916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78" y="629666"/>
                <a:ext cx="1491916" cy="8861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507706" y="472571"/>
            <a:ext cx="114043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5301509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8964" y="1"/>
            <a:ext cx="8520599" cy="606490"/>
          </a:xfrm>
        </p:spPr>
        <p:txBody>
          <a:bodyPr/>
          <a:lstStyle/>
          <a:p>
            <a:r>
              <a:rPr lang="en-US" dirty="0"/>
              <a:t>Benefit to follow proven models</a:t>
            </a:r>
          </a:p>
        </p:txBody>
      </p:sp>
      <p:pic>
        <p:nvPicPr>
          <p:cNvPr id="1026" name="Picture 2" descr="C:\Users\Titan\Pictures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764" y="662050"/>
            <a:ext cx="6500829" cy="424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874372"/>
            <a:ext cx="3185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Intelligent Work/Smart Work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200" dirty="0"/>
              <a:t>Chances of Success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135486737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itan\Pictures\edi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0" y="25449"/>
            <a:ext cx="8808737" cy="486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583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66" y="115564"/>
            <a:ext cx="84391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75658942"/>
              </p:ext>
            </p:extLst>
          </p:nvPr>
        </p:nvGraphicFramePr>
        <p:xfrm>
          <a:off x="124409" y="3610945"/>
          <a:ext cx="3729134" cy="146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212466" y="1271642"/>
            <a:ext cx="20007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Martin S. </a:t>
            </a:r>
            <a:r>
              <a:rPr lang="en-US" dirty="0" err="1"/>
              <a:t>Fridson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361709" y="115564"/>
            <a:ext cx="3636818" cy="1037827"/>
          </a:xfrm>
          <a:prstGeom prst="roundRect">
            <a:avLst/>
          </a:prstGeom>
          <a:pattFill prst="pct9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</a:t>
            </a:r>
          </a:p>
          <a:p>
            <a:pPr algn="ctr"/>
            <a:r>
              <a:rPr lang="en-US" dirty="0"/>
              <a:t>How to Be a Billionaire – Proven Strategies from the Titans of Wealth</a:t>
            </a:r>
          </a:p>
        </p:txBody>
      </p:sp>
    </p:spTree>
    <p:extLst>
      <p:ext uri="{BB962C8B-B14F-4D97-AF65-F5344CB8AC3E}">
        <p14:creationId xmlns:p14="http://schemas.microsoft.com/office/powerpoint/2010/main" val="51061576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179171"/>
              </p:ext>
            </p:extLst>
          </p:nvPr>
        </p:nvGraphicFramePr>
        <p:xfrm>
          <a:off x="152400" y="134504"/>
          <a:ext cx="4419600" cy="40000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9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Original Innovation 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Inspired Execution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17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Ben Franklin </a:t>
                      </a:r>
                    </a:p>
                    <a:p>
                      <a:endParaRPr lang="en-US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en-US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en-US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en-US" sz="2000" b="1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</a:rPr>
                        <a:t>MS-DOS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2000" b="1" i="0" u="none" strike="noStrike" cap="non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  <a:rtl val="0"/>
                        </a:rPr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816" y="599687"/>
            <a:ext cx="1517490" cy="669849"/>
          </a:xfrm>
          <a:prstGeom prst="rect">
            <a:avLst/>
          </a:prstGeom>
        </p:spPr>
      </p:pic>
      <p:pic>
        <p:nvPicPr>
          <p:cNvPr id="1026" name="Picture 2" descr="C:\Users\Titan\Downloads\excel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08" y="599687"/>
            <a:ext cx="1703672" cy="5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tan\Downloads\excel\u2222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96" y="1276867"/>
            <a:ext cx="1639503" cy="8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itan\Downloads\excel\ol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475" y="1395081"/>
            <a:ext cx="1639456" cy="5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tan\Downloads\excel\Walmart_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816" y="2192634"/>
            <a:ext cx="1966781" cy="49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itan\Downloads\excel\Orkut-is-shutting-down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08" y="2563609"/>
            <a:ext cx="1167534" cy="11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itan\Downloads\excel\facebook-logo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475" y="2858702"/>
            <a:ext cx="1934437" cy="69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66171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7345" y="60106"/>
            <a:ext cx="8571300" cy="942000"/>
          </a:xfrm>
        </p:spPr>
        <p:txBody>
          <a:bodyPr/>
          <a:lstStyle/>
          <a:p>
            <a:r>
              <a:rPr lang="en-US" dirty="0"/>
              <a:t>Success Formula</a:t>
            </a:r>
          </a:p>
        </p:txBody>
      </p:sp>
      <p:pic>
        <p:nvPicPr>
          <p:cNvPr id="2050" name="Picture 2" descr="C:\Users\Titan\Pictures\56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9056" y="915705"/>
            <a:ext cx="3419123" cy="41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63494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itan\Pictures\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025"/>
            <a:ext cx="4841507" cy="37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itan\Pictures\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886" y="1"/>
            <a:ext cx="4516364" cy="247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17558" y="3538206"/>
            <a:ext cx="703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Seamless Execution On Inspiration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Can Become Even</a:t>
            </a:r>
          </a:p>
          <a:p>
            <a:pPr algn="ctr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Bigger Than Innovation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55283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174</Words>
  <Application>Microsoft Office PowerPoint</Application>
  <PresentationFormat>On-screen Show (16:9)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Wingdings</vt:lpstr>
      <vt:lpstr>Arial</vt:lpstr>
      <vt:lpstr>PT Sans Narrow</vt:lpstr>
      <vt:lpstr>Cambria Math</vt:lpstr>
      <vt:lpstr>Open Sans</vt:lpstr>
      <vt:lpstr>tropic</vt:lpstr>
      <vt:lpstr>WHY</vt:lpstr>
      <vt:lpstr>Why we are analyzing?</vt:lpstr>
      <vt:lpstr>Real Life Scenario</vt:lpstr>
      <vt:lpstr>Benefit to follow proven models</vt:lpstr>
      <vt:lpstr>PowerPoint Presentation</vt:lpstr>
      <vt:lpstr>PowerPoint Presentation</vt:lpstr>
      <vt:lpstr>PowerPoint Presentation</vt:lpstr>
      <vt:lpstr>Success Formula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 Successful Peoples</vt:lpstr>
      <vt:lpstr>Successful Models ,Concept</vt:lpstr>
      <vt:lpstr>Let’s analysis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Amit Biswas</cp:lastModifiedBy>
  <cp:revision>185</cp:revision>
  <dcterms:modified xsi:type="dcterms:W3CDTF">2026-04-04T10:06:17Z</dcterms:modified>
</cp:coreProperties>
</file>